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62F37B-5FAD-4FFF-A473-0D24FD189922}" type="datetimeFigureOut">
              <a:rPr lang="es-AR" smtClean="0"/>
              <a:pPr/>
              <a:t>10/5/2013</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279A2A-06BB-4668-8018-F9AEB7C363A5}" type="slidenum">
              <a:rPr lang="es-AR" smtClean="0"/>
              <a:pPr/>
              <a:t>‹Nº›</a:t>
            </a:fld>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15279A2A-06BB-4668-8018-F9AEB7C363A5}" type="slidenum">
              <a:rPr lang="es-AR" smtClean="0"/>
              <a:pPr/>
              <a:t>1</a:t>
            </a:fld>
            <a:endParaRPr lang="es-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15279A2A-06BB-4668-8018-F9AEB7C363A5}" type="slidenum">
              <a:rPr lang="es-AR" smtClean="0"/>
              <a:pPr/>
              <a:t>2</a:t>
            </a:fld>
            <a:endParaRPr lang="es-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15279A2A-06BB-4668-8018-F9AEB7C363A5}" type="slidenum">
              <a:rPr lang="es-AR" smtClean="0"/>
              <a:pPr/>
              <a:t>3</a:t>
            </a:fld>
            <a:endParaRPr lang="es-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15279A2A-06BB-4668-8018-F9AEB7C363A5}" type="slidenum">
              <a:rPr lang="es-AR" smtClean="0"/>
              <a:pPr/>
              <a:t>4</a:t>
            </a:fld>
            <a:endParaRPr lang="es-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15279A2A-06BB-4668-8018-F9AEB7C363A5}" type="slidenum">
              <a:rPr lang="es-AR" smtClean="0"/>
              <a:pPr/>
              <a:t>5</a:t>
            </a:fld>
            <a:endParaRPr lang="es-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15279A2A-06BB-4668-8018-F9AEB7C363A5}" type="slidenum">
              <a:rPr lang="es-AR" smtClean="0"/>
              <a:pPr/>
              <a:t>6</a:t>
            </a:fld>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4B5048FE-2C94-472E-81FA-0EE1EF5EB589}" type="datetimeFigureOut">
              <a:rPr lang="es-AR" smtClean="0"/>
              <a:pPr/>
              <a:t>10/5/2013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944DF2F3-D0DF-491D-9F27-73B4C14286BF}"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4B5048FE-2C94-472E-81FA-0EE1EF5EB589}" type="datetimeFigureOut">
              <a:rPr lang="es-AR" smtClean="0"/>
              <a:pPr/>
              <a:t>10/5/2013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944DF2F3-D0DF-491D-9F27-73B4C14286BF}"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4B5048FE-2C94-472E-81FA-0EE1EF5EB589}" type="datetimeFigureOut">
              <a:rPr lang="es-AR" smtClean="0"/>
              <a:pPr/>
              <a:t>10/5/2013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944DF2F3-D0DF-491D-9F27-73B4C14286BF}"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4B5048FE-2C94-472E-81FA-0EE1EF5EB589}" type="datetimeFigureOut">
              <a:rPr lang="es-AR" smtClean="0"/>
              <a:pPr/>
              <a:t>10/5/2013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944DF2F3-D0DF-491D-9F27-73B4C14286BF}"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B5048FE-2C94-472E-81FA-0EE1EF5EB589}" type="datetimeFigureOut">
              <a:rPr lang="es-AR" smtClean="0"/>
              <a:pPr/>
              <a:t>10/5/2013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944DF2F3-D0DF-491D-9F27-73B4C14286BF}"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4B5048FE-2C94-472E-81FA-0EE1EF5EB589}" type="datetimeFigureOut">
              <a:rPr lang="es-AR" smtClean="0"/>
              <a:pPr/>
              <a:t>10/5/2013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944DF2F3-D0DF-491D-9F27-73B4C14286BF}"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4B5048FE-2C94-472E-81FA-0EE1EF5EB589}" type="datetimeFigureOut">
              <a:rPr lang="es-AR" smtClean="0"/>
              <a:pPr/>
              <a:t>10/5/2013</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944DF2F3-D0DF-491D-9F27-73B4C14286BF}"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4B5048FE-2C94-472E-81FA-0EE1EF5EB589}" type="datetimeFigureOut">
              <a:rPr lang="es-AR" smtClean="0"/>
              <a:pPr/>
              <a:t>10/5/2013</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944DF2F3-D0DF-491D-9F27-73B4C14286BF}"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B5048FE-2C94-472E-81FA-0EE1EF5EB589}" type="datetimeFigureOut">
              <a:rPr lang="es-AR" smtClean="0"/>
              <a:pPr/>
              <a:t>10/5/2013</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944DF2F3-D0DF-491D-9F27-73B4C14286BF}"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B5048FE-2C94-472E-81FA-0EE1EF5EB589}" type="datetimeFigureOut">
              <a:rPr lang="es-AR" smtClean="0"/>
              <a:pPr/>
              <a:t>10/5/2013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944DF2F3-D0DF-491D-9F27-73B4C14286BF}"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B5048FE-2C94-472E-81FA-0EE1EF5EB589}" type="datetimeFigureOut">
              <a:rPr lang="es-AR" smtClean="0"/>
              <a:pPr/>
              <a:t>10/5/2013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944DF2F3-D0DF-491D-9F27-73B4C14286BF}"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5048FE-2C94-472E-81FA-0EE1EF5EB589}" type="datetimeFigureOut">
              <a:rPr lang="es-AR" smtClean="0"/>
              <a:pPr/>
              <a:t>10/5/2013</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DF2F3-D0DF-491D-9F27-73B4C14286BF}"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428604"/>
            <a:ext cx="7772400" cy="1470025"/>
          </a:xfrm>
        </p:spPr>
        <p:txBody>
          <a:bodyPr/>
          <a:lstStyle/>
          <a:p>
            <a:r>
              <a:rPr lang="es-AR" b="1" dirty="0" smtClean="0">
                <a:solidFill>
                  <a:schemeClr val="tx2"/>
                </a:solidFill>
                <a:effectLst>
                  <a:outerShdw blurRad="38100" dist="38100" dir="2700000" algn="tl">
                    <a:srgbClr val="000000">
                      <a:alpha val="43137"/>
                    </a:srgbClr>
                  </a:outerShdw>
                </a:effectLst>
              </a:rPr>
              <a:t>Glosario Metodológico</a:t>
            </a:r>
            <a:endParaRPr lang="es-AR" b="1" dirty="0">
              <a:solidFill>
                <a:schemeClr val="tx2"/>
              </a:solidFill>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214282" y="1928802"/>
            <a:ext cx="8715436" cy="4714908"/>
          </a:xfrm>
        </p:spPr>
        <p:txBody>
          <a:bodyPr>
            <a:normAutofit fontScale="92500" lnSpcReduction="10000"/>
          </a:bodyPr>
          <a:lstStyle/>
          <a:p>
            <a:pPr algn="just"/>
            <a:r>
              <a:rPr lang="es-AR" sz="2400" b="1" dirty="0" smtClean="0">
                <a:solidFill>
                  <a:schemeClr val="tx1"/>
                </a:solidFill>
              </a:rPr>
              <a:t>Unidad de análisis : </a:t>
            </a:r>
            <a:r>
              <a:rPr lang="es-AR" sz="2400" dirty="0" smtClean="0">
                <a:solidFill>
                  <a:schemeClr val="tx1"/>
                </a:solidFill>
              </a:rPr>
              <a:t>Cada uno de los elementos (sujetos, objetos) que integran la población (o eventualmente la muestra) investigada, donde se manifiestan las variables de investigación.</a:t>
            </a:r>
          </a:p>
          <a:p>
            <a:pPr algn="just"/>
            <a:endParaRPr lang="es-AR" sz="2400" b="1" dirty="0">
              <a:solidFill>
                <a:schemeClr val="tx1"/>
              </a:solidFill>
            </a:endParaRPr>
          </a:p>
          <a:p>
            <a:pPr algn="just"/>
            <a:r>
              <a:rPr lang="es-AR" sz="2400" b="1" dirty="0" smtClean="0">
                <a:solidFill>
                  <a:schemeClr val="tx1"/>
                </a:solidFill>
              </a:rPr>
              <a:t>Variables</a:t>
            </a:r>
            <a:r>
              <a:rPr lang="es-AR" sz="2400" dirty="0" smtClean="0">
                <a:solidFill>
                  <a:schemeClr val="tx1"/>
                </a:solidFill>
              </a:rPr>
              <a:t>: </a:t>
            </a:r>
            <a:r>
              <a:rPr lang="es-AR" sz="2400" b="1" dirty="0" smtClean="0">
                <a:solidFill>
                  <a:schemeClr val="tx1"/>
                </a:solidFill>
              </a:rPr>
              <a:t> </a:t>
            </a:r>
            <a:r>
              <a:rPr lang="es-AR" sz="2400" dirty="0" smtClean="0">
                <a:solidFill>
                  <a:schemeClr val="tx1"/>
                </a:solidFill>
              </a:rPr>
              <a:t>Cada uno de los factores o aspectos (propiedades o cualidades) analizados, que pueden poseer </a:t>
            </a:r>
            <a:r>
              <a:rPr lang="es-AR" sz="2400" b="1" i="1" dirty="0" smtClean="0">
                <a:solidFill>
                  <a:schemeClr val="tx1"/>
                </a:solidFill>
              </a:rPr>
              <a:t>dimensiones </a:t>
            </a:r>
            <a:r>
              <a:rPr lang="es-AR" sz="2400" dirty="0" smtClean="0">
                <a:solidFill>
                  <a:schemeClr val="tx1"/>
                </a:solidFill>
              </a:rPr>
              <a:t> y deben poseer </a:t>
            </a:r>
            <a:r>
              <a:rPr lang="es-AR" sz="2400" b="1" i="1" dirty="0" smtClean="0">
                <a:solidFill>
                  <a:schemeClr val="tx1"/>
                </a:solidFill>
              </a:rPr>
              <a:t>indicadores </a:t>
            </a:r>
            <a:r>
              <a:rPr lang="es-AR" sz="2400" dirty="0" smtClean="0">
                <a:solidFill>
                  <a:schemeClr val="tx1"/>
                </a:solidFill>
              </a:rPr>
              <a:t> (parámetros).</a:t>
            </a:r>
          </a:p>
          <a:p>
            <a:pPr algn="just"/>
            <a:endParaRPr lang="es-AR" sz="2400" b="1" dirty="0">
              <a:solidFill>
                <a:schemeClr val="tx1"/>
              </a:solidFill>
            </a:endParaRPr>
          </a:p>
          <a:p>
            <a:pPr algn="just"/>
            <a:r>
              <a:rPr lang="es-AR" sz="2400" b="1" dirty="0" err="1" smtClean="0">
                <a:solidFill>
                  <a:schemeClr val="tx1"/>
                </a:solidFill>
              </a:rPr>
              <a:t>P.Ej</a:t>
            </a:r>
            <a:r>
              <a:rPr lang="es-AR" sz="2400" b="1" dirty="0" smtClean="0">
                <a:solidFill>
                  <a:schemeClr val="tx1"/>
                </a:solidFill>
              </a:rPr>
              <a:t>: </a:t>
            </a:r>
            <a:r>
              <a:rPr lang="es-AR" sz="2400" dirty="0" smtClean="0">
                <a:solidFill>
                  <a:schemeClr val="tx1"/>
                </a:solidFill>
              </a:rPr>
              <a:t>En el problema : ¿ Cómo incide la motivación en el aprendizaje de la Matemática en los alumnos de Quinto Año de la Escuela Normal de Paraná en el período 2010-2011?  las variables son </a:t>
            </a:r>
            <a:r>
              <a:rPr lang="es-AR" sz="2400" b="1" dirty="0" smtClean="0">
                <a:solidFill>
                  <a:schemeClr val="tx1"/>
                </a:solidFill>
              </a:rPr>
              <a:t>motivación </a:t>
            </a:r>
            <a:r>
              <a:rPr lang="es-AR" sz="2400" dirty="0" smtClean="0">
                <a:solidFill>
                  <a:schemeClr val="tx1"/>
                </a:solidFill>
              </a:rPr>
              <a:t>y </a:t>
            </a:r>
            <a:r>
              <a:rPr lang="es-AR" sz="2400" b="1" dirty="0" smtClean="0">
                <a:solidFill>
                  <a:schemeClr val="tx1"/>
                </a:solidFill>
              </a:rPr>
              <a:t>aprendizaje </a:t>
            </a:r>
            <a:r>
              <a:rPr lang="es-AR" sz="2400" dirty="0" smtClean="0">
                <a:solidFill>
                  <a:schemeClr val="tx1"/>
                </a:solidFill>
              </a:rPr>
              <a:t>, y las unidades de análisis son </a:t>
            </a:r>
            <a:r>
              <a:rPr lang="es-AR" sz="2400" b="1" dirty="0" smtClean="0">
                <a:solidFill>
                  <a:schemeClr val="tx1"/>
                </a:solidFill>
              </a:rPr>
              <a:t>los alumnos de Quinto Año de la Escuela Normal de Paraná .</a:t>
            </a:r>
          </a:p>
          <a:p>
            <a:pPr algn="just"/>
            <a:endParaRPr lang="es-AR" sz="2400" b="1" dirty="0" smtClean="0">
              <a:solidFill>
                <a:schemeClr val="tx1"/>
              </a:solidFill>
            </a:endParaRPr>
          </a:p>
          <a:p>
            <a:pPr algn="just"/>
            <a:endParaRPr lang="es-AR" sz="2400" dirty="0">
              <a:solidFill>
                <a:schemeClr val="tx1"/>
              </a:solidFill>
            </a:endParaRPr>
          </a:p>
        </p:txBody>
      </p:sp>
      <p:pic>
        <p:nvPicPr>
          <p:cNvPr id="1026" name="Picture 2"/>
          <p:cNvPicPr>
            <a:picLocks noChangeAspect="1" noChangeArrowheads="1"/>
          </p:cNvPicPr>
          <p:nvPr/>
        </p:nvPicPr>
        <p:blipFill>
          <a:blip r:embed="rId3"/>
          <a:srcRect/>
          <a:stretch>
            <a:fillRect/>
          </a:stretch>
        </p:blipFill>
        <p:spPr bwMode="auto">
          <a:xfrm>
            <a:off x="8002270" y="214290"/>
            <a:ext cx="951253" cy="1571636"/>
          </a:xfrm>
          <a:prstGeom prst="rect">
            <a:avLst/>
          </a:prstGeom>
          <a:noFill/>
          <a:ln w="9525">
            <a:noFill/>
            <a:miter lim="800000"/>
            <a:headEnd/>
            <a:tailEnd/>
          </a:ln>
          <a:effectLst/>
        </p:spPr>
      </p:pic>
      <p:pic>
        <p:nvPicPr>
          <p:cNvPr id="5" name="Picture 2"/>
          <p:cNvPicPr>
            <a:picLocks noChangeAspect="1" noChangeArrowheads="1"/>
          </p:cNvPicPr>
          <p:nvPr/>
        </p:nvPicPr>
        <p:blipFill>
          <a:blip r:embed="rId3"/>
          <a:srcRect/>
          <a:stretch>
            <a:fillRect/>
          </a:stretch>
        </p:blipFill>
        <p:spPr bwMode="auto">
          <a:xfrm>
            <a:off x="214282" y="214290"/>
            <a:ext cx="951253" cy="1571636"/>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71472" y="285728"/>
            <a:ext cx="7772400" cy="1470025"/>
          </a:xfrm>
        </p:spPr>
        <p:txBody>
          <a:bodyPr/>
          <a:lstStyle/>
          <a:p>
            <a:r>
              <a:rPr lang="es-AR" b="1" dirty="0" smtClean="0">
                <a:solidFill>
                  <a:schemeClr val="tx2"/>
                </a:solidFill>
                <a:effectLst>
                  <a:outerShdw blurRad="38100" dist="38100" dir="2700000" algn="tl">
                    <a:srgbClr val="000000">
                      <a:alpha val="43137"/>
                    </a:srgbClr>
                  </a:outerShdw>
                </a:effectLst>
              </a:rPr>
              <a:t>Glosario Metodológico</a:t>
            </a:r>
            <a:endParaRPr lang="es-AR" dirty="0"/>
          </a:p>
        </p:txBody>
      </p:sp>
      <p:sp>
        <p:nvSpPr>
          <p:cNvPr id="5" name="4 Subtítulo"/>
          <p:cNvSpPr>
            <a:spLocks noGrp="1"/>
          </p:cNvSpPr>
          <p:nvPr>
            <p:ph type="subTitle" idx="1"/>
          </p:nvPr>
        </p:nvSpPr>
        <p:spPr>
          <a:xfrm>
            <a:off x="357158" y="1928802"/>
            <a:ext cx="8143932" cy="4429156"/>
          </a:xfrm>
        </p:spPr>
        <p:txBody>
          <a:bodyPr>
            <a:normAutofit fontScale="85000" lnSpcReduction="20000"/>
          </a:bodyPr>
          <a:lstStyle/>
          <a:p>
            <a:pPr algn="just"/>
            <a:r>
              <a:rPr lang="es-AR" sz="2400" b="1" dirty="0" smtClean="0">
                <a:solidFill>
                  <a:schemeClr val="tx1"/>
                </a:solidFill>
              </a:rPr>
              <a:t>Dimensión : </a:t>
            </a:r>
            <a:r>
              <a:rPr lang="es-AR" sz="2400" dirty="0" smtClean="0">
                <a:solidFill>
                  <a:schemeClr val="tx1"/>
                </a:solidFill>
              </a:rPr>
              <a:t>cada uno de los aspectos o clases, claramente diferentes, distinguibles y relativamente independientes, de una variable. </a:t>
            </a:r>
            <a:r>
              <a:rPr lang="es-AR" sz="2400" dirty="0" err="1" smtClean="0">
                <a:solidFill>
                  <a:schemeClr val="tx1"/>
                </a:solidFill>
              </a:rPr>
              <a:t>P.Ej</a:t>
            </a:r>
            <a:r>
              <a:rPr lang="es-AR" sz="2400" dirty="0" smtClean="0">
                <a:solidFill>
                  <a:schemeClr val="tx1"/>
                </a:solidFill>
              </a:rPr>
              <a:t>, en el problema anterior, la variable </a:t>
            </a:r>
            <a:r>
              <a:rPr lang="es-AR" sz="2400" b="1" dirty="0" smtClean="0">
                <a:solidFill>
                  <a:schemeClr val="tx1"/>
                </a:solidFill>
              </a:rPr>
              <a:t>Motivación </a:t>
            </a:r>
            <a:r>
              <a:rPr lang="es-AR" sz="2400" dirty="0" smtClean="0">
                <a:solidFill>
                  <a:schemeClr val="tx1"/>
                </a:solidFill>
              </a:rPr>
              <a:t>podría tener las dimensiones (</a:t>
            </a:r>
            <a:r>
              <a:rPr lang="es-AR" sz="2400" dirty="0" err="1" smtClean="0">
                <a:solidFill>
                  <a:schemeClr val="tx1"/>
                </a:solidFill>
              </a:rPr>
              <a:t>subvariables</a:t>
            </a:r>
            <a:r>
              <a:rPr lang="es-AR" sz="2400" dirty="0" smtClean="0">
                <a:solidFill>
                  <a:schemeClr val="tx1"/>
                </a:solidFill>
              </a:rPr>
              <a:t>) </a:t>
            </a:r>
            <a:r>
              <a:rPr lang="es-AR" sz="2400" b="1" dirty="0" smtClean="0">
                <a:solidFill>
                  <a:schemeClr val="tx1"/>
                </a:solidFill>
              </a:rPr>
              <a:t>motivación interna </a:t>
            </a:r>
            <a:r>
              <a:rPr lang="es-AR" sz="2400" dirty="0" smtClean="0">
                <a:solidFill>
                  <a:schemeClr val="tx1"/>
                </a:solidFill>
              </a:rPr>
              <a:t>(o </a:t>
            </a:r>
            <a:r>
              <a:rPr lang="es-AR" sz="2400" dirty="0" err="1" smtClean="0">
                <a:solidFill>
                  <a:schemeClr val="tx1"/>
                </a:solidFill>
              </a:rPr>
              <a:t>endomotivación</a:t>
            </a:r>
            <a:r>
              <a:rPr lang="es-AR" sz="2400" dirty="0" smtClean="0">
                <a:solidFill>
                  <a:schemeClr val="tx1"/>
                </a:solidFill>
              </a:rPr>
              <a:t>) y </a:t>
            </a:r>
            <a:r>
              <a:rPr lang="es-AR" sz="2400" b="1" dirty="0" smtClean="0">
                <a:solidFill>
                  <a:schemeClr val="tx1"/>
                </a:solidFill>
              </a:rPr>
              <a:t>motivación externa </a:t>
            </a:r>
            <a:r>
              <a:rPr lang="es-AR" sz="2400" dirty="0" smtClean="0">
                <a:solidFill>
                  <a:schemeClr val="tx1"/>
                </a:solidFill>
              </a:rPr>
              <a:t>(o </a:t>
            </a:r>
            <a:r>
              <a:rPr lang="es-AR" sz="2400" dirty="0" err="1" smtClean="0">
                <a:solidFill>
                  <a:schemeClr val="tx1"/>
                </a:solidFill>
              </a:rPr>
              <a:t>exomotivación</a:t>
            </a:r>
            <a:r>
              <a:rPr lang="es-AR" sz="2400" dirty="0" smtClean="0">
                <a:solidFill>
                  <a:schemeClr val="tx1"/>
                </a:solidFill>
              </a:rPr>
              <a:t>) ; y la variable </a:t>
            </a:r>
            <a:r>
              <a:rPr lang="es-AR" sz="2400" b="1" dirty="0" smtClean="0">
                <a:solidFill>
                  <a:schemeClr val="tx1"/>
                </a:solidFill>
              </a:rPr>
              <a:t>aprendizaje </a:t>
            </a:r>
            <a:r>
              <a:rPr lang="es-AR" sz="2400" dirty="0" smtClean="0">
                <a:solidFill>
                  <a:schemeClr val="tx1"/>
                </a:solidFill>
              </a:rPr>
              <a:t>podría tener las dimensiones </a:t>
            </a:r>
            <a:r>
              <a:rPr lang="es-AR" sz="2400" b="1" dirty="0" smtClean="0">
                <a:solidFill>
                  <a:schemeClr val="tx1"/>
                </a:solidFill>
              </a:rPr>
              <a:t>comprensión, retención, relación </a:t>
            </a:r>
            <a:r>
              <a:rPr lang="es-AR" sz="2400" dirty="0" smtClean="0">
                <a:solidFill>
                  <a:schemeClr val="tx1"/>
                </a:solidFill>
              </a:rPr>
              <a:t>y </a:t>
            </a:r>
            <a:r>
              <a:rPr lang="es-AR" sz="2400" b="1" dirty="0" smtClean="0">
                <a:solidFill>
                  <a:schemeClr val="tx1"/>
                </a:solidFill>
              </a:rPr>
              <a:t>aplicación </a:t>
            </a:r>
            <a:r>
              <a:rPr lang="es-AR" sz="2400" dirty="0" smtClean="0">
                <a:solidFill>
                  <a:schemeClr val="tx1"/>
                </a:solidFill>
              </a:rPr>
              <a:t>(que son aspectos del aprendizaje). </a:t>
            </a:r>
          </a:p>
          <a:p>
            <a:pPr algn="just"/>
            <a:endParaRPr lang="es-AR" sz="2400" b="1" dirty="0">
              <a:solidFill>
                <a:schemeClr val="tx1"/>
              </a:solidFill>
            </a:endParaRPr>
          </a:p>
          <a:p>
            <a:pPr algn="just"/>
            <a:r>
              <a:rPr lang="es-AR" sz="2400" b="1" dirty="0" smtClean="0">
                <a:solidFill>
                  <a:schemeClr val="tx1"/>
                </a:solidFill>
              </a:rPr>
              <a:t>Indicador : </a:t>
            </a:r>
            <a:r>
              <a:rPr lang="es-AR" sz="2400" dirty="0" smtClean="0">
                <a:solidFill>
                  <a:schemeClr val="tx1"/>
                </a:solidFill>
              </a:rPr>
              <a:t>parámetro concreto para determinar (medir cuantitativamente si la investigación es cuantitativa, o ponderar cualitativamente si la investigación es cualitativa) el estado o nivel de la variable (o eventualmente dimensión) investigada. </a:t>
            </a:r>
            <a:r>
              <a:rPr lang="es-AR" sz="2400" dirty="0" err="1" smtClean="0">
                <a:solidFill>
                  <a:schemeClr val="tx1"/>
                </a:solidFill>
              </a:rPr>
              <a:t>P.Ej.</a:t>
            </a:r>
            <a:r>
              <a:rPr lang="es-AR" sz="2400" dirty="0" smtClean="0">
                <a:solidFill>
                  <a:schemeClr val="tx1"/>
                </a:solidFill>
              </a:rPr>
              <a:t>, podrían ser indicadores de motivación </a:t>
            </a:r>
            <a:r>
              <a:rPr lang="es-AR" sz="2400" b="1" dirty="0" smtClean="0">
                <a:solidFill>
                  <a:schemeClr val="tx1"/>
                </a:solidFill>
              </a:rPr>
              <a:t>intervenciones del alumno en las clases, asistencia a clases, atención, concentración, disponibilidad para participar de tareas propuestas por el docente, </a:t>
            </a:r>
            <a:r>
              <a:rPr lang="es-AR" sz="2400" dirty="0" smtClean="0">
                <a:solidFill>
                  <a:schemeClr val="tx1"/>
                </a:solidFill>
              </a:rPr>
              <a:t>etc. Un indicador de aprendizaje podría ser  la </a:t>
            </a:r>
            <a:r>
              <a:rPr lang="es-AR" sz="2400" b="1" dirty="0" smtClean="0">
                <a:solidFill>
                  <a:schemeClr val="tx1"/>
                </a:solidFill>
              </a:rPr>
              <a:t>calificación </a:t>
            </a:r>
            <a:r>
              <a:rPr lang="es-AR" sz="2400" dirty="0" smtClean="0">
                <a:solidFill>
                  <a:schemeClr val="tx1"/>
                </a:solidFill>
              </a:rPr>
              <a:t>obtenida por el alumno en Matemáticas.</a:t>
            </a:r>
          </a:p>
          <a:p>
            <a:pPr algn="just"/>
            <a:endParaRPr lang="es-AR" sz="2400" b="1" dirty="0">
              <a:solidFill>
                <a:schemeClr val="tx1"/>
              </a:solidFill>
            </a:endParaRPr>
          </a:p>
        </p:txBody>
      </p:sp>
      <p:pic>
        <p:nvPicPr>
          <p:cNvPr id="6" name="Picture 2"/>
          <p:cNvPicPr>
            <a:picLocks noChangeAspect="1" noChangeArrowheads="1"/>
          </p:cNvPicPr>
          <p:nvPr/>
        </p:nvPicPr>
        <p:blipFill>
          <a:blip r:embed="rId3"/>
          <a:srcRect/>
          <a:stretch>
            <a:fillRect/>
          </a:stretch>
        </p:blipFill>
        <p:spPr bwMode="auto">
          <a:xfrm>
            <a:off x="0" y="0"/>
            <a:ext cx="951253" cy="1571636"/>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192747" y="0"/>
            <a:ext cx="951253" cy="1571636"/>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solidFill>
                  <a:schemeClr val="tx2"/>
                </a:solidFill>
                <a:effectLst>
                  <a:outerShdw blurRad="38100" dist="38100" dir="2700000" algn="tl">
                    <a:srgbClr val="000000">
                      <a:alpha val="43137"/>
                    </a:srgbClr>
                  </a:outerShdw>
                </a:effectLst>
              </a:rPr>
              <a:t>Glosario Metodológico</a:t>
            </a:r>
            <a:endParaRPr lang="es-AR" dirty="0"/>
          </a:p>
        </p:txBody>
      </p:sp>
      <p:sp>
        <p:nvSpPr>
          <p:cNvPr id="3" name="2 Marcador de contenido"/>
          <p:cNvSpPr>
            <a:spLocks noGrp="1"/>
          </p:cNvSpPr>
          <p:nvPr>
            <p:ph idx="1"/>
          </p:nvPr>
        </p:nvSpPr>
        <p:spPr>
          <a:xfrm>
            <a:off x="457200" y="1600200"/>
            <a:ext cx="8229600" cy="4972072"/>
          </a:xfrm>
        </p:spPr>
        <p:txBody>
          <a:bodyPr>
            <a:normAutofit fontScale="92500" lnSpcReduction="20000"/>
          </a:bodyPr>
          <a:lstStyle/>
          <a:p>
            <a:pPr algn="just">
              <a:buNone/>
            </a:pPr>
            <a:r>
              <a:rPr lang="es-AR" sz="2400" b="1" dirty="0" smtClean="0"/>
              <a:t>Población : </a:t>
            </a:r>
            <a:r>
              <a:rPr lang="es-AR" sz="2400" dirty="0" smtClean="0"/>
              <a:t>El conjunto total de las unidades de análisis investigadas. La población debe estar explícitamente definida, para que sea fácil identificar sus miembros o elementos.  En el ejemplo anterior, la población es el conjunto total de </a:t>
            </a:r>
            <a:r>
              <a:rPr lang="es-AR" sz="2400" b="1" dirty="0" smtClean="0">
                <a:solidFill>
                  <a:schemeClr val="tx1"/>
                </a:solidFill>
              </a:rPr>
              <a:t>alumnos de Quinto Año de la Escuela Normal de Paraná en el período 2010-2011.  </a:t>
            </a:r>
            <a:r>
              <a:rPr lang="es-AR" sz="2400" dirty="0" smtClean="0">
                <a:solidFill>
                  <a:schemeClr val="tx1"/>
                </a:solidFill>
              </a:rPr>
              <a:t>Habría que especificar, por ejemplo, si la población estará integrada  solamente por los alumnos </a:t>
            </a:r>
            <a:r>
              <a:rPr lang="es-AR" sz="2400" b="1" dirty="0" smtClean="0">
                <a:solidFill>
                  <a:schemeClr val="tx1"/>
                </a:solidFill>
              </a:rPr>
              <a:t>regulares</a:t>
            </a:r>
            <a:r>
              <a:rPr lang="es-AR" sz="2400" dirty="0" smtClean="0">
                <a:solidFill>
                  <a:schemeClr val="tx1"/>
                </a:solidFill>
              </a:rPr>
              <a:t>, o también por los alumnos </a:t>
            </a:r>
            <a:r>
              <a:rPr lang="es-AR" sz="2400" b="1" dirty="0" smtClean="0">
                <a:solidFill>
                  <a:schemeClr val="tx1"/>
                </a:solidFill>
              </a:rPr>
              <a:t>libres</a:t>
            </a:r>
            <a:r>
              <a:rPr lang="es-AR" sz="2400" dirty="0" smtClean="0">
                <a:solidFill>
                  <a:schemeClr val="tx1"/>
                </a:solidFill>
              </a:rPr>
              <a:t>. </a:t>
            </a:r>
          </a:p>
          <a:p>
            <a:pPr algn="just">
              <a:buNone/>
            </a:pPr>
            <a:endParaRPr lang="es-AR" sz="2400" dirty="0"/>
          </a:p>
          <a:p>
            <a:pPr algn="just">
              <a:buNone/>
            </a:pPr>
            <a:r>
              <a:rPr lang="es-AR" sz="2400" b="1" dirty="0" smtClean="0"/>
              <a:t>Muestra : </a:t>
            </a:r>
            <a:r>
              <a:rPr lang="es-AR" sz="2400" dirty="0" smtClean="0"/>
              <a:t>Un </a:t>
            </a:r>
            <a:r>
              <a:rPr lang="es-AR" sz="2400" b="1" dirty="0" smtClean="0"/>
              <a:t>subconjunto</a:t>
            </a:r>
            <a:r>
              <a:rPr lang="es-AR" sz="2400" dirty="0" smtClean="0"/>
              <a:t> de la población , suficientemente </a:t>
            </a:r>
            <a:r>
              <a:rPr lang="es-AR" sz="2400" b="1" dirty="0" smtClean="0"/>
              <a:t>representativo</a:t>
            </a:r>
            <a:r>
              <a:rPr lang="es-AR" sz="2400" dirty="0" smtClean="0"/>
              <a:t>, en el cual se investigan las unidades de análisis y luego se </a:t>
            </a:r>
            <a:r>
              <a:rPr lang="es-AR" sz="2400" b="1" dirty="0" smtClean="0"/>
              <a:t>generalizan</a:t>
            </a:r>
            <a:r>
              <a:rPr lang="es-AR" sz="2400" dirty="0" smtClean="0"/>
              <a:t> los resultados de esta investigación a toda la población.  Las muestras se utilizan cuando las poblaciones son muy grandes y no es posible investigarlas en toda su magnitud o extensión por su tamaño. En el ejemplo anterior, si los alumnos de Quinto Año de la Escuela Normal de Paraná fuesen muchísimos, por ejemplo 3000 alumnos, se podría tomar una muestra de 300 alumnos.</a:t>
            </a:r>
            <a:endParaRPr lang="es-AR" sz="2400" b="1" dirty="0" smtClean="0">
              <a:solidFill>
                <a:schemeClr val="tx1"/>
              </a:solidFill>
            </a:endParaRPr>
          </a:p>
          <a:p>
            <a:pPr algn="just">
              <a:buNone/>
            </a:pPr>
            <a:endParaRPr lang="es-AR" sz="2400" b="1" dirty="0"/>
          </a:p>
          <a:p>
            <a:pPr algn="just">
              <a:buNone/>
            </a:pPr>
            <a:endParaRPr lang="es-AR" sz="2400" b="1" dirty="0"/>
          </a:p>
        </p:txBody>
      </p:sp>
      <p:pic>
        <p:nvPicPr>
          <p:cNvPr id="4" name="Picture 2"/>
          <p:cNvPicPr>
            <a:picLocks noChangeAspect="1" noChangeArrowheads="1"/>
          </p:cNvPicPr>
          <p:nvPr/>
        </p:nvPicPr>
        <p:blipFill>
          <a:blip r:embed="rId3"/>
          <a:srcRect/>
          <a:stretch>
            <a:fillRect/>
          </a:stretch>
        </p:blipFill>
        <p:spPr bwMode="auto">
          <a:xfrm>
            <a:off x="0" y="0"/>
            <a:ext cx="951253" cy="1571636"/>
          </a:xfrm>
          <a:prstGeom prst="rect">
            <a:avLst/>
          </a:prstGeom>
          <a:noFill/>
          <a:ln w="9525">
            <a:noFill/>
            <a:miter lim="800000"/>
            <a:headEnd/>
            <a:tailEnd/>
          </a:ln>
          <a:effectLst/>
        </p:spPr>
      </p:pic>
      <p:pic>
        <p:nvPicPr>
          <p:cNvPr id="5" name="Picture 2"/>
          <p:cNvPicPr>
            <a:picLocks noChangeAspect="1" noChangeArrowheads="1"/>
          </p:cNvPicPr>
          <p:nvPr/>
        </p:nvPicPr>
        <p:blipFill>
          <a:blip r:embed="rId3"/>
          <a:srcRect/>
          <a:stretch>
            <a:fillRect/>
          </a:stretch>
        </p:blipFill>
        <p:spPr bwMode="auto">
          <a:xfrm>
            <a:off x="8192747" y="0"/>
            <a:ext cx="951253" cy="1571636"/>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solidFill>
                  <a:schemeClr val="tx2"/>
                </a:solidFill>
                <a:effectLst>
                  <a:outerShdw blurRad="38100" dist="38100" dir="2700000" algn="tl">
                    <a:srgbClr val="000000">
                      <a:alpha val="43137"/>
                    </a:srgbClr>
                  </a:outerShdw>
                </a:effectLst>
              </a:rPr>
              <a:t>Glosario Metodológico</a:t>
            </a:r>
            <a:endParaRPr lang="es-AR" dirty="0"/>
          </a:p>
        </p:txBody>
      </p:sp>
      <p:sp>
        <p:nvSpPr>
          <p:cNvPr id="3" name="2 Marcador de contenido"/>
          <p:cNvSpPr>
            <a:spLocks noGrp="1"/>
          </p:cNvSpPr>
          <p:nvPr>
            <p:ph idx="1"/>
          </p:nvPr>
        </p:nvSpPr>
        <p:spPr>
          <a:xfrm>
            <a:off x="428596" y="1957366"/>
            <a:ext cx="8229600" cy="4900634"/>
          </a:xfrm>
        </p:spPr>
        <p:txBody>
          <a:bodyPr>
            <a:normAutofit fontScale="92500" lnSpcReduction="20000"/>
          </a:bodyPr>
          <a:lstStyle/>
          <a:p>
            <a:pPr algn="just">
              <a:buNone/>
            </a:pPr>
            <a:r>
              <a:rPr lang="es-AR" sz="2400" b="1" dirty="0" smtClean="0"/>
              <a:t>Unidades </a:t>
            </a:r>
            <a:r>
              <a:rPr lang="es-AR" sz="2400" b="1" dirty="0" err="1" smtClean="0"/>
              <a:t>muestrales</a:t>
            </a:r>
            <a:r>
              <a:rPr lang="es-AR" sz="2400" b="1" dirty="0" smtClean="0"/>
              <a:t> : </a:t>
            </a:r>
            <a:r>
              <a:rPr lang="es-AR" sz="2400" dirty="0" smtClean="0"/>
              <a:t>Generalmente las unidades que integran la muestra investigada son las </a:t>
            </a:r>
            <a:r>
              <a:rPr lang="es-AR" sz="2400" b="1" dirty="0" smtClean="0"/>
              <a:t>unidades de análisis</a:t>
            </a:r>
            <a:r>
              <a:rPr lang="es-AR" sz="2400" dirty="0" smtClean="0"/>
              <a:t> (en el ejemplo anterior, los alumnos de Quinto Año de la Escuela Normal de Paraná) , pero a veces las </a:t>
            </a:r>
            <a:r>
              <a:rPr lang="es-AR" sz="2400" b="1" dirty="0" smtClean="0"/>
              <a:t>unidades </a:t>
            </a:r>
            <a:r>
              <a:rPr lang="es-AR" sz="2400" b="1" dirty="0" err="1" smtClean="0"/>
              <a:t>muestrales</a:t>
            </a:r>
            <a:r>
              <a:rPr lang="es-AR" sz="2400" b="1" dirty="0" smtClean="0"/>
              <a:t>  </a:t>
            </a:r>
            <a:r>
              <a:rPr lang="es-AR" sz="2400" dirty="0" smtClean="0"/>
              <a:t>y las </a:t>
            </a:r>
            <a:r>
              <a:rPr lang="es-AR" sz="2400" b="1" dirty="0" smtClean="0"/>
              <a:t>unidades de análisis </a:t>
            </a:r>
            <a:r>
              <a:rPr lang="es-AR" sz="2400" dirty="0" smtClean="0"/>
              <a:t>pueden ser diferentes. Por ejemplo, en una investigación sobre la incidencia del </a:t>
            </a:r>
            <a:r>
              <a:rPr lang="es-AR" sz="2400" b="1" dirty="0" smtClean="0"/>
              <a:t>maltrato infantil </a:t>
            </a:r>
            <a:r>
              <a:rPr lang="es-AR" sz="2400" dirty="0" smtClean="0"/>
              <a:t>en los </a:t>
            </a:r>
            <a:r>
              <a:rPr lang="es-AR" sz="2400" b="1" dirty="0" smtClean="0"/>
              <a:t>problemas de aprendizaje escolar</a:t>
            </a:r>
            <a:r>
              <a:rPr lang="es-AR" sz="2400" dirty="0" smtClean="0"/>
              <a:t> de los niños de entre 7 y 10 años de las escuelas públicas de Paraná, si el investigador no puede identificar directamente a los niños maltratados, porque no sabe dónde se encuentran, o quiénes son niños maltratados y quiénes no entre los alumnos, entonces  podrían </a:t>
            </a:r>
            <a:r>
              <a:rPr lang="es-AR" sz="2400" dirty="0" err="1" smtClean="0"/>
              <a:t>seleccionarsecomo</a:t>
            </a:r>
            <a:r>
              <a:rPr lang="es-AR" sz="2400" dirty="0" smtClean="0"/>
              <a:t> unidades </a:t>
            </a:r>
            <a:r>
              <a:rPr lang="es-AR" sz="2400" dirty="0" err="1" smtClean="0"/>
              <a:t>muetrales</a:t>
            </a:r>
            <a:r>
              <a:rPr lang="es-AR" sz="2400" dirty="0" smtClean="0"/>
              <a:t>  los </a:t>
            </a:r>
            <a:r>
              <a:rPr lang="es-AR" sz="2400" b="1" dirty="0" smtClean="0"/>
              <a:t>hogares </a:t>
            </a:r>
            <a:r>
              <a:rPr lang="es-AR" sz="2400" dirty="0" smtClean="0"/>
              <a:t>que potencialmente podrían albergar niños maltratados, por ejemplo, hogares de extrema pobreza con padres </a:t>
            </a:r>
            <a:r>
              <a:rPr lang="es-AR" sz="2400" dirty="0" err="1" smtClean="0"/>
              <a:t>alochólicos</a:t>
            </a:r>
            <a:r>
              <a:rPr lang="es-AR" sz="2400" dirty="0" smtClean="0"/>
              <a:t> y analfabetos y con antecedentes policiales por violencia familiar.  Dentro de estos </a:t>
            </a:r>
            <a:r>
              <a:rPr lang="es-AR" sz="2400" b="1" dirty="0" smtClean="0"/>
              <a:t>hogares </a:t>
            </a:r>
            <a:r>
              <a:rPr lang="es-AR" sz="2400" dirty="0" smtClean="0"/>
              <a:t>(</a:t>
            </a:r>
            <a:r>
              <a:rPr lang="es-AR" sz="2400" b="1" dirty="0" smtClean="0"/>
              <a:t>unidades </a:t>
            </a:r>
            <a:r>
              <a:rPr lang="es-AR" sz="2400" b="1" dirty="0" err="1" smtClean="0"/>
              <a:t>muestrales</a:t>
            </a:r>
            <a:r>
              <a:rPr lang="es-AR" sz="2400" b="1" dirty="0" smtClean="0"/>
              <a:t>) </a:t>
            </a:r>
            <a:r>
              <a:rPr lang="es-AR" sz="2400" dirty="0" smtClean="0"/>
              <a:t>se seleccionan los </a:t>
            </a:r>
            <a:r>
              <a:rPr lang="es-AR" sz="2400" b="1" dirty="0" smtClean="0"/>
              <a:t>niños maltratados </a:t>
            </a:r>
            <a:r>
              <a:rPr lang="es-AR" sz="2400" dirty="0" smtClean="0"/>
              <a:t>(</a:t>
            </a:r>
            <a:r>
              <a:rPr lang="es-AR" sz="2400" b="1" dirty="0" smtClean="0"/>
              <a:t>unidades de análisis</a:t>
            </a:r>
            <a:r>
              <a:rPr lang="es-AR" sz="2400" dirty="0" smtClean="0"/>
              <a:t>).</a:t>
            </a:r>
            <a:endParaRPr lang="es-AR" sz="2400" b="1" dirty="0"/>
          </a:p>
        </p:txBody>
      </p:sp>
      <p:pic>
        <p:nvPicPr>
          <p:cNvPr id="4" name="Picture 2"/>
          <p:cNvPicPr>
            <a:picLocks noChangeAspect="1" noChangeArrowheads="1"/>
          </p:cNvPicPr>
          <p:nvPr/>
        </p:nvPicPr>
        <p:blipFill>
          <a:blip r:embed="rId3"/>
          <a:srcRect/>
          <a:stretch>
            <a:fillRect/>
          </a:stretch>
        </p:blipFill>
        <p:spPr bwMode="auto">
          <a:xfrm>
            <a:off x="0" y="-1"/>
            <a:ext cx="857223" cy="1416283"/>
          </a:xfrm>
          <a:prstGeom prst="rect">
            <a:avLst/>
          </a:prstGeom>
          <a:noFill/>
          <a:ln w="9525">
            <a:noFill/>
            <a:miter lim="800000"/>
            <a:headEnd/>
            <a:tailEnd/>
          </a:ln>
          <a:effectLst/>
        </p:spPr>
      </p:pic>
      <p:pic>
        <p:nvPicPr>
          <p:cNvPr id="5" name="Picture 2"/>
          <p:cNvPicPr>
            <a:picLocks noChangeAspect="1" noChangeArrowheads="1"/>
          </p:cNvPicPr>
          <p:nvPr/>
        </p:nvPicPr>
        <p:blipFill>
          <a:blip r:embed="rId3"/>
          <a:srcRect/>
          <a:stretch>
            <a:fillRect/>
          </a:stretch>
        </p:blipFill>
        <p:spPr bwMode="auto">
          <a:xfrm>
            <a:off x="8322478" y="0"/>
            <a:ext cx="821522" cy="1357298"/>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solidFill>
                  <a:schemeClr val="tx2"/>
                </a:solidFill>
                <a:effectLst>
                  <a:outerShdw blurRad="38100" dist="38100" dir="2700000" algn="tl">
                    <a:srgbClr val="000000">
                      <a:alpha val="43137"/>
                    </a:srgbClr>
                  </a:outerShdw>
                </a:effectLst>
              </a:rPr>
              <a:t>Glosario Metodológico</a:t>
            </a:r>
            <a:endParaRPr lang="es-AR" dirty="0"/>
          </a:p>
        </p:txBody>
      </p:sp>
      <p:sp>
        <p:nvSpPr>
          <p:cNvPr id="3" name="2 Marcador de contenido"/>
          <p:cNvSpPr>
            <a:spLocks noGrp="1"/>
          </p:cNvSpPr>
          <p:nvPr>
            <p:ph idx="1"/>
          </p:nvPr>
        </p:nvSpPr>
        <p:spPr>
          <a:xfrm>
            <a:off x="500034" y="1785926"/>
            <a:ext cx="8229600" cy="4525963"/>
          </a:xfrm>
        </p:spPr>
        <p:txBody>
          <a:bodyPr>
            <a:normAutofit/>
          </a:bodyPr>
          <a:lstStyle/>
          <a:p>
            <a:pPr algn="just">
              <a:buNone/>
            </a:pPr>
            <a:r>
              <a:rPr lang="es-AR" sz="2400" b="1" dirty="0" smtClean="0"/>
              <a:t>Instrumentos de recolección de datos: </a:t>
            </a:r>
            <a:r>
              <a:rPr lang="es-AR" sz="2400" dirty="0" smtClean="0"/>
              <a:t>Cada uno de los </a:t>
            </a:r>
            <a:r>
              <a:rPr lang="es-AR" sz="2400" b="1" dirty="0" smtClean="0"/>
              <a:t>medios</a:t>
            </a:r>
            <a:r>
              <a:rPr lang="es-AR" sz="2400" dirty="0" smtClean="0"/>
              <a:t> o instrumentos para recoger información, los que serán aplicados a las </a:t>
            </a:r>
            <a:r>
              <a:rPr lang="es-AR" sz="2400" b="1" dirty="0" smtClean="0"/>
              <a:t>unidades de análisis </a:t>
            </a:r>
            <a:r>
              <a:rPr lang="es-AR" sz="2400" dirty="0" smtClean="0"/>
              <a:t>para ponderar o determinar en dichas unidades las </a:t>
            </a:r>
            <a:r>
              <a:rPr lang="es-AR" sz="2400" b="1" dirty="0" smtClean="0"/>
              <a:t>variables</a:t>
            </a:r>
            <a:r>
              <a:rPr lang="es-AR" sz="2400" dirty="0" smtClean="0"/>
              <a:t> investigadas. En el ejemplo anterior, se podría aplicar una </a:t>
            </a:r>
            <a:r>
              <a:rPr lang="es-AR" sz="2400" b="1" dirty="0" smtClean="0"/>
              <a:t>encuesta </a:t>
            </a:r>
            <a:r>
              <a:rPr lang="es-AR" sz="2400" dirty="0" smtClean="0"/>
              <a:t>a los alumnos de Quinto Año de la Escuela Normal de Paraná para preguntarles cómo incide la </a:t>
            </a:r>
            <a:r>
              <a:rPr lang="es-AR" sz="2400" b="1" dirty="0" smtClean="0"/>
              <a:t>motivación </a:t>
            </a:r>
            <a:r>
              <a:rPr lang="es-AR" sz="2400" dirty="0" smtClean="0"/>
              <a:t>en el </a:t>
            </a:r>
            <a:r>
              <a:rPr lang="es-AR" sz="2400" b="1" dirty="0" smtClean="0"/>
              <a:t>aprendizaje </a:t>
            </a:r>
            <a:r>
              <a:rPr lang="es-AR" sz="2400" dirty="0" smtClean="0"/>
              <a:t>de la Matemática.  O también, se podría realizar una </a:t>
            </a:r>
            <a:r>
              <a:rPr lang="es-AR" sz="2400" b="1" dirty="0" smtClean="0"/>
              <a:t>guía de observación de clases </a:t>
            </a:r>
            <a:r>
              <a:rPr lang="es-AR" sz="2400" dirty="0" smtClean="0"/>
              <a:t>para  detectar esta incidencia. También podría aplicarse una </a:t>
            </a:r>
            <a:r>
              <a:rPr lang="es-AR" sz="2400" b="1" dirty="0" smtClean="0"/>
              <a:t>entrevista </a:t>
            </a:r>
            <a:r>
              <a:rPr lang="es-AR" sz="2400" dirty="0" smtClean="0"/>
              <a:t>a los docentes de Matemática a fin de recabar su opinión acerca de cómo incide la motivación en el aprendizaje de la Matemática. </a:t>
            </a:r>
            <a:endParaRPr lang="es-AR" sz="2400" b="1" dirty="0"/>
          </a:p>
        </p:txBody>
      </p:sp>
      <p:pic>
        <p:nvPicPr>
          <p:cNvPr id="4" name="Picture 2"/>
          <p:cNvPicPr>
            <a:picLocks noChangeAspect="1" noChangeArrowheads="1"/>
          </p:cNvPicPr>
          <p:nvPr/>
        </p:nvPicPr>
        <p:blipFill>
          <a:blip r:embed="rId3"/>
          <a:srcRect/>
          <a:stretch>
            <a:fillRect/>
          </a:stretch>
        </p:blipFill>
        <p:spPr bwMode="auto">
          <a:xfrm>
            <a:off x="0" y="-1"/>
            <a:ext cx="857223" cy="1416283"/>
          </a:xfrm>
          <a:prstGeom prst="rect">
            <a:avLst/>
          </a:prstGeom>
          <a:noFill/>
          <a:ln w="9525">
            <a:noFill/>
            <a:miter lim="800000"/>
            <a:headEnd/>
            <a:tailEnd/>
          </a:ln>
          <a:effectLst/>
        </p:spPr>
      </p:pic>
      <p:pic>
        <p:nvPicPr>
          <p:cNvPr id="5" name="Picture 2"/>
          <p:cNvPicPr>
            <a:picLocks noChangeAspect="1" noChangeArrowheads="1"/>
          </p:cNvPicPr>
          <p:nvPr/>
        </p:nvPicPr>
        <p:blipFill>
          <a:blip r:embed="rId3"/>
          <a:srcRect/>
          <a:stretch>
            <a:fillRect/>
          </a:stretch>
        </p:blipFill>
        <p:spPr bwMode="auto">
          <a:xfrm>
            <a:off x="8286777" y="0"/>
            <a:ext cx="857223" cy="1416283"/>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solidFill>
                  <a:schemeClr val="tx2"/>
                </a:solidFill>
                <a:effectLst>
                  <a:outerShdw blurRad="38100" dist="38100" dir="2700000" algn="tl">
                    <a:srgbClr val="000000">
                      <a:alpha val="43137"/>
                    </a:srgbClr>
                  </a:outerShdw>
                </a:effectLst>
              </a:rPr>
              <a:t>Glosario Metodológico</a:t>
            </a:r>
            <a:endParaRPr lang="es-AR" dirty="0"/>
          </a:p>
        </p:txBody>
      </p:sp>
      <p:pic>
        <p:nvPicPr>
          <p:cNvPr id="4" name="Picture 2"/>
          <p:cNvPicPr>
            <a:picLocks noChangeAspect="1" noChangeArrowheads="1"/>
          </p:cNvPicPr>
          <p:nvPr/>
        </p:nvPicPr>
        <p:blipFill>
          <a:blip r:embed="rId3"/>
          <a:srcRect/>
          <a:stretch>
            <a:fillRect/>
          </a:stretch>
        </p:blipFill>
        <p:spPr bwMode="auto">
          <a:xfrm>
            <a:off x="0" y="-1"/>
            <a:ext cx="857223" cy="1416283"/>
          </a:xfrm>
          <a:prstGeom prst="rect">
            <a:avLst/>
          </a:prstGeom>
          <a:noFill/>
          <a:ln w="9525">
            <a:noFill/>
            <a:miter lim="800000"/>
            <a:headEnd/>
            <a:tailEnd/>
          </a:ln>
          <a:effectLst/>
        </p:spPr>
      </p:pic>
      <p:pic>
        <p:nvPicPr>
          <p:cNvPr id="5" name="Picture 2"/>
          <p:cNvPicPr>
            <a:picLocks noGrp="1" noChangeAspect="1" noChangeArrowheads="1"/>
          </p:cNvPicPr>
          <p:nvPr>
            <p:ph idx="1"/>
          </p:nvPr>
        </p:nvPicPr>
        <p:blipFill>
          <a:blip r:embed="rId3"/>
          <a:srcRect/>
          <a:stretch>
            <a:fillRect/>
          </a:stretch>
        </p:blipFill>
        <p:spPr bwMode="auto">
          <a:xfrm>
            <a:off x="8318211" y="0"/>
            <a:ext cx="825790" cy="1357298"/>
          </a:xfrm>
          <a:prstGeom prst="rect">
            <a:avLst/>
          </a:prstGeom>
          <a:noFill/>
          <a:ln w="9525">
            <a:noFill/>
            <a:miter lim="800000"/>
            <a:headEnd/>
            <a:tailEnd/>
          </a:ln>
          <a:effectLst/>
        </p:spPr>
      </p:pic>
      <p:sp>
        <p:nvSpPr>
          <p:cNvPr id="6" name="5 CuadroTexto"/>
          <p:cNvSpPr txBox="1"/>
          <p:nvPr/>
        </p:nvSpPr>
        <p:spPr>
          <a:xfrm>
            <a:off x="642910" y="1357298"/>
            <a:ext cx="8072494" cy="5262979"/>
          </a:xfrm>
          <a:prstGeom prst="rect">
            <a:avLst/>
          </a:prstGeom>
          <a:noFill/>
        </p:spPr>
        <p:txBody>
          <a:bodyPr wrap="square" rtlCol="0">
            <a:spAutoFit/>
          </a:bodyPr>
          <a:lstStyle/>
          <a:p>
            <a:pPr algn="just"/>
            <a:r>
              <a:rPr lang="es-AR" sz="2400" b="1" dirty="0" smtClean="0"/>
              <a:t>Procesamiento y análisis de datos: </a:t>
            </a:r>
            <a:r>
              <a:rPr lang="es-AR" sz="2400" dirty="0" smtClean="0"/>
              <a:t>El procesamiento de la información es la </a:t>
            </a:r>
            <a:r>
              <a:rPr lang="es-AR" sz="2400" b="1" dirty="0" smtClean="0"/>
              <a:t>clasificación </a:t>
            </a:r>
            <a:r>
              <a:rPr lang="es-AR" sz="2400" dirty="0" smtClean="0"/>
              <a:t>de los datos de acuerdo con criterios previamente definidos o determinados (taxonomía), y el análisis de los datos es el </a:t>
            </a:r>
            <a:r>
              <a:rPr lang="es-AR" sz="2400" b="1" dirty="0" smtClean="0"/>
              <a:t>examen </a:t>
            </a:r>
            <a:r>
              <a:rPr lang="es-AR" sz="2400" dirty="0" smtClean="0"/>
              <a:t>o </a:t>
            </a:r>
            <a:r>
              <a:rPr lang="es-AR" sz="2400" b="1" dirty="0" smtClean="0"/>
              <a:t>estudio </a:t>
            </a:r>
            <a:r>
              <a:rPr lang="es-AR" sz="2400" dirty="0" smtClean="0"/>
              <a:t>de la información previamente procesada. El análisis de datos arrojará las </a:t>
            </a:r>
            <a:r>
              <a:rPr lang="es-AR" sz="2400" b="1" dirty="0" smtClean="0"/>
              <a:t>conclusiones </a:t>
            </a:r>
            <a:r>
              <a:rPr lang="es-AR" sz="2400" dirty="0" smtClean="0"/>
              <a:t>(parciales y finales) de la investigación. En el ejemplo anterior, los datos podrían clasificarse de la siguiente manera: alumnos motivados, alumnos desmotivados, alumnos en los cuales la motivación incide positivamente en el aprendizaje, alumnos en los cuales la motivación no incide en el aprendizaje, alumnos en los cuales  la desmotivación incide negativamente en el aprendizaje, alumnos en los cuales la desmotivación no incide en el aprendizaje.</a:t>
            </a:r>
            <a:endParaRPr lang="es-AR" sz="2400" b="1"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888</Words>
  <Application>Microsoft Office PowerPoint</Application>
  <PresentationFormat>Presentación en pantalla (4:3)</PresentationFormat>
  <Paragraphs>26</Paragraphs>
  <Slides>6</Slides>
  <Notes>6</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Glosario Metodológico</vt:lpstr>
      <vt:lpstr>Glosario Metodológico</vt:lpstr>
      <vt:lpstr>Glosario Metodológico</vt:lpstr>
      <vt:lpstr>Glosario Metodológico</vt:lpstr>
      <vt:lpstr>Glosario Metodológico</vt:lpstr>
      <vt:lpstr>Glosario Metodológico</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Glosario Metodológico</dc:title>
  <dc:creator>bren</dc:creator>
  <cp:lastModifiedBy>Usuario</cp:lastModifiedBy>
  <cp:revision>13</cp:revision>
  <dcterms:created xsi:type="dcterms:W3CDTF">2012-02-20T15:27:58Z</dcterms:created>
  <dcterms:modified xsi:type="dcterms:W3CDTF">2013-05-10T22:21:00Z</dcterms:modified>
</cp:coreProperties>
</file>